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79" r:id="rId26"/>
  </p:sldIdLst>
  <p:sldSz cx="9144000" cy="5143500" type="screen16x9"/>
  <p:notesSz cx="6858000" cy="9144000"/>
  <p:embeddedFontLst>
    <p:embeddedFont>
      <p:font typeface="Average" panose="020B0604020202020204" charset="0"/>
      <p:regular r:id="rId28"/>
    </p:embeddedFont>
    <p:embeddedFont>
      <p:font typeface="Oswald" panose="00000500000000000000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5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image" Target="../media/image20.png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emf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image" Target="../media/image20.png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3d632c97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3d632c97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3d632c97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3d632c97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3d632c97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3d632c97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3d632c97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3d632c97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3d632c97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3d632c97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3d632c97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3d632c97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3d632c97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3d632c97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3d632c97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3d632c97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3d632c97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3d632c97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3d632c97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3d632c97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3d632c97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3d632c97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3d632c97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3d632c97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f980f9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6f980f9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f980f9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6f980f9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16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3ef5b409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3ef5b409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3ef5b409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3ef5b409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3ef5b409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3ef5b409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80f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80f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80f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80f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3ef5b409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3ef5b409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3d632c9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3d632c9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Excel_Worksheet.xls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srikrishnan214@gmail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67638" y="1777850"/>
            <a:ext cx="7801500" cy="10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Sales Analytics</a:t>
            </a:r>
            <a:endParaRPr dirty="0"/>
          </a:p>
        </p:txBody>
      </p:sp>
      <p:sp>
        <p:nvSpPr>
          <p:cNvPr id="60" name="Google Shape;60;p13"/>
          <p:cNvSpPr txBox="1"/>
          <p:nvPr/>
        </p:nvSpPr>
        <p:spPr>
          <a:xfrm>
            <a:off x="544600" y="411150"/>
            <a:ext cx="7647600" cy="21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0" y="0"/>
            <a:ext cx="6203576" cy="19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50625" y="3050750"/>
            <a:ext cx="78015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Exploring Orders, Customers, and Profits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671250" y="3697625"/>
            <a:ext cx="78015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By 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Srikrishnan Shankar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 idx="4294967295"/>
          </p:nvPr>
        </p:nvSpPr>
        <p:spPr>
          <a:xfrm>
            <a:off x="311700" y="278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2: TOTAL PROFIT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4294967295"/>
          </p:nvPr>
        </p:nvSpPr>
        <p:spPr>
          <a:xfrm>
            <a:off x="311700" y="933400"/>
            <a:ext cx="87255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Total Profit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Sum of profits from all transactions. This helps assess the overall profitability.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</a:t>
            </a:r>
            <a:r>
              <a:rPr lang="en" sz="1400" b="1">
                <a:solidFill>
                  <a:schemeClr val="dk1"/>
                </a:solidFill>
              </a:rPr>
              <a:t>Total Profit</a:t>
            </a:r>
            <a:r>
              <a:rPr lang="en" sz="1400">
                <a:solidFill>
                  <a:schemeClr val="dk1"/>
                </a:solidFill>
              </a:rPr>
              <a:t> is </a:t>
            </a:r>
            <a:r>
              <a:rPr lang="en" sz="1400" b="1">
                <a:solidFill>
                  <a:schemeClr val="dk1"/>
                </a:solidFill>
              </a:rPr>
              <a:t>$3, 13, 506.95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3001825" cy="15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3: PROFIT MARGIN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Profit Margin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(Total Profit / Total Sales) * 100</a:t>
            </a:r>
            <a:r>
              <a:rPr lang="en" sz="1400">
                <a:solidFill>
                  <a:schemeClr val="dk1"/>
                </a:solidFill>
              </a:rPr>
              <a:t>. This KPI represents the percentage of profit relative to sales.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Profit Margin is </a:t>
            </a:r>
            <a:r>
              <a:rPr lang="en" sz="1400" b="1">
                <a:solidFill>
                  <a:schemeClr val="dk1"/>
                </a:solidFill>
              </a:rPr>
              <a:t>14.18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9"/>
            <a:ext cx="2787696" cy="13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4: AVERAGE DISCOUNT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Average Discount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Average discount given on orders. It provides insights into the discounting strategy effectiveness.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Average Discount is </a:t>
            </a:r>
            <a:r>
              <a:rPr lang="en" sz="1400" b="1">
                <a:solidFill>
                  <a:schemeClr val="dk1"/>
                </a:solidFill>
              </a:rPr>
              <a:t>14.69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2938525" cy="1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5: TOTAL CUSTOMERS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Total Customers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Count of unique Customer IDs. This tells you the number of unique customers.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Total Customers is </a:t>
            </a:r>
            <a:r>
              <a:rPr lang="en" sz="1400" b="1">
                <a:solidFill>
                  <a:schemeClr val="dk1"/>
                </a:solidFill>
              </a:rPr>
              <a:t>793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75"/>
            <a:ext cx="2766036" cy="13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6: TOTAL ORDERS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Total Orders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Count of unique Order IDs. It shows how many orders were placed.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Total Orders is </a:t>
            </a:r>
            <a:r>
              <a:rPr lang="en" sz="1400" b="1">
                <a:solidFill>
                  <a:schemeClr val="dk1"/>
                </a:solidFill>
              </a:rPr>
              <a:t>4941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2561265" cy="14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7: AVERAGE ORDER VALUE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5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Average Order Value (AOV)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Total Sales divided by the number of orders(unique). AOV indicates the average amount customers spend per order.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</a:t>
            </a:r>
            <a:r>
              <a:rPr lang="en" sz="1400" b="1">
                <a:solidFill>
                  <a:schemeClr val="dk1"/>
                </a:solidFill>
              </a:rPr>
              <a:t>Average Order Value (AOV) </a:t>
            </a:r>
            <a:r>
              <a:rPr lang="en" sz="1400">
                <a:solidFill>
                  <a:schemeClr val="dk1"/>
                </a:solidFill>
              </a:rPr>
              <a:t>is </a:t>
            </a:r>
            <a:r>
              <a:rPr lang="en" sz="1400" b="1">
                <a:solidFill>
                  <a:schemeClr val="dk1"/>
                </a:solidFill>
              </a:rPr>
              <a:t>$447.36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95975"/>
            <a:ext cx="2620625" cy="13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8: SALES BY STATE (TOP 10)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Sales by State (Top 10)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Generates which states are contributing the most to your overall sales.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most </a:t>
            </a:r>
            <a:r>
              <a:rPr lang="en" sz="1400" b="1">
                <a:solidFill>
                  <a:schemeClr val="dk1"/>
                </a:solidFill>
              </a:rPr>
              <a:t>Sales </a:t>
            </a:r>
            <a:r>
              <a:rPr lang="en" sz="1400">
                <a:solidFill>
                  <a:schemeClr val="dk1"/>
                </a:solidFill>
              </a:rPr>
              <a:t>generated </a:t>
            </a:r>
            <a:r>
              <a:rPr lang="en" sz="1400" b="1">
                <a:solidFill>
                  <a:schemeClr val="dk1"/>
                </a:solidFill>
              </a:rPr>
              <a:t>State</a:t>
            </a:r>
            <a:r>
              <a:rPr lang="en" sz="1400">
                <a:solidFill>
                  <a:schemeClr val="dk1"/>
                </a:solidFill>
              </a:rPr>
              <a:t> is </a:t>
            </a:r>
            <a:r>
              <a:rPr lang="en" sz="1400" b="1">
                <a:solidFill>
                  <a:schemeClr val="dk1"/>
                </a:solidFill>
              </a:rPr>
              <a:t>California</a:t>
            </a:r>
            <a:r>
              <a:rPr lang="en" sz="1400">
                <a:solidFill>
                  <a:schemeClr val="dk1"/>
                </a:solidFill>
              </a:rPr>
              <a:t>, which has generated sales amount of </a:t>
            </a:r>
            <a:r>
              <a:rPr lang="en" sz="1400" b="1">
                <a:solidFill>
                  <a:schemeClr val="dk1"/>
                </a:solidFill>
              </a:rPr>
              <a:t>$4,52,371.03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2571750"/>
            <a:ext cx="4215177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9: SALES BY SUB-CATEGORY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Sales by Sub_Category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Sum of Sales grouped by Product Sub-Category. This shows which product subcategories are the most profitable.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most </a:t>
            </a:r>
            <a:r>
              <a:rPr lang="en" sz="1400" b="1">
                <a:solidFill>
                  <a:schemeClr val="dk1"/>
                </a:solidFill>
              </a:rPr>
              <a:t>Sales</a:t>
            </a:r>
            <a:r>
              <a:rPr lang="en" sz="1400">
                <a:solidFill>
                  <a:schemeClr val="dk1"/>
                </a:solidFill>
              </a:rPr>
              <a:t> generated </a:t>
            </a:r>
            <a:r>
              <a:rPr lang="en" sz="1400" b="1">
                <a:solidFill>
                  <a:schemeClr val="dk1"/>
                </a:solidFill>
              </a:rPr>
              <a:t>Product Sub-Category </a:t>
            </a:r>
            <a:r>
              <a:rPr lang="en" sz="1400">
                <a:solidFill>
                  <a:schemeClr val="dk1"/>
                </a:solidFill>
              </a:rPr>
              <a:t>is </a:t>
            </a:r>
            <a:r>
              <a:rPr lang="en" sz="1400" b="1">
                <a:solidFill>
                  <a:schemeClr val="dk1"/>
                </a:solidFill>
              </a:rPr>
              <a:t>Phones</a:t>
            </a:r>
            <a:r>
              <a:rPr lang="en" sz="1400">
                <a:solidFill>
                  <a:schemeClr val="dk1"/>
                </a:solidFill>
              </a:rPr>
              <a:t>, which has generated amount of </a:t>
            </a:r>
            <a:r>
              <a:rPr lang="en" sz="1400" b="1">
                <a:solidFill>
                  <a:schemeClr val="dk1"/>
                </a:solidFill>
              </a:rPr>
              <a:t>$3,26,849.11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75"/>
            <a:ext cx="5591748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10: SALES vs PROFIT by SHIPMODE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Sales vs Profit by Shipmode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This shows overall characteristics of sales by Shipmode.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shipmode of </a:t>
            </a:r>
            <a:r>
              <a:rPr lang="en" sz="1400" b="1">
                <a:solidFill>
                  <a:schemeClr val="dk1"/>
                </a:solidFill>
              </a:rPr>
              <a:t>Standard Class </a:t>
            </a:r>
            <a:r>
              <a:rPr lang="en" sz="1400">
                <a:solidFill>
                  <a:schemeClr val="dk1"/>
                </a:solidFill>
              </a:rPr>
              <a:t>has generated huge </a:t>
            </a:r>
            <a:r>
              <a:rPr lang="en" sz="1400" b="1">
                <a:solidFill>
                  <a:schemeClr val="dk1"/>
                </a:solidFill>
              </a:rPr>
              <a:t>Sales</a:t>
            </a:r>
            <a:r>
              <a:rPr lang="en" sz="1400">
                <a:solidFill>
                  <a:schemeClr val="dk1"/>
                </a:solidFill>
              </a:rPr>
              <a:t> amount of </a:t>
            </a:r>
            <a:r>
              <a:rPr lang="en" sz="1400" b="1">
                <a:solidFill>
                  <a:schemeClr val="dk1"/>
                </a:solidFill>
              </a:rPr>
              <a:t>$13,04,352.50</a:t>
            </a:r>
            <a:r>
              <a:rPr lang="en" sz="1400">
                <a:solidFill>
                  <a:schemeClr val="dk1"/>
                </a:solidFill>
              </a:rPr>
              <a:t>, and </a:t>
            </a:r>
            <a:r>
              <a:rPr lang="en" sz="1400" b="1">
                <a:solidFill>
                  <a:schemeClr val="dk1"/>
                </a:solidFill>
              </a:rPr>
              <a:t>Profit </a:t>
            </a:r>
            <a:r>
              <a:rPr lang="en" sz="1400">
                <a:solidFill>
                  <a:schemeClr val="dk1"/>
                </a:solidFill>
              </a:rPr>
              <a:t>amount of </a:t>
            </a:r>
            <a:r>
              <a:rPr lang="en" sz="1400" b="1">
                <a:solidFill>
                  <a:schemeClr val="dk1"/>
                </a:solidFill>
              </a:rPr>
              <a:t>$1,80,187.87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600"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2571738"/>
            <a:ext cx="4161988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11: SALES vs PROFIT by (QUARTER/MONTH/YEAR)</a:t>
            </a: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Sales vs Profit by (Quarter &amp; Month)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This actually generates the trend of Sales by Month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overall performance of </a:t>
            </a:r>
            <a:r>
              <a:rPr lang="en" sz="1400" b="1">
                <a:solidFill>
                  <a:schemeClr val="dk1"/>
                </a:solidFill>
              </a:rPr>
              <a:t>Sales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lang="en" sz="1400" b="1">
                <a:solidFill>
                  <a:schemeClr val="dk1"/>
                </a:solidFill>
              </a:rPr>
              <a:t>Profit</a:t>
            </a:r>
            <a:r>
              <a:rPr lang="en" sz="1400">
                <a:solidFill>
                  <a:schemeClr val="dk1"/>
                </a:solidFill>
              </a:rPr>
              <a:t> has  grew in the month of  </a:t>
            </a:r>
            <a:r>
              <a:rPr lang="en" sz="1400" b="1">
                <a:solidFill>
                  <a:schemeClr val="dk1"/>
                </a:solidFill>
              </a:rPr>
              <a:t>December </a:t>
            </a:r>
            <a:r>
              <a:rPr lang="en" sz="1400">
                <a:solidFill>
                  <a:schemeClr val="dk1"/>
                </a:solidFill>
              </a:rPr>
              <a:t>or </a:t>
            </a:r>
            <a:r>
              <a:rPr lang="en" sz="1400" b="1">
                <a:solidFill>
                  <a:schemeClr val="dk1"/>
                </a:solidFill>
              </a:rPr>
              <a:t>Quarter 4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600"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850" y="2571775"/>
            <a:ext cx="2403450" cy="2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75"/>
            <a:ext cx="5318883" cy="24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Contents: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Introduction to the Dataset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Project Abstract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Tools and Softwares Used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Data Pre-Processing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Exploratory Data Analysis (EDA - KPI Metrics Derivation)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Final Dashboard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12: TOP 10 CUSTOMERS by SALES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Top 10 Customers by Sales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Lists out Top 10 Customers who have generated maximum Sales.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Sean Miller</a:t>
            </a:r>
            <a:r>
              <a:rPr lang="en" sz="1400">
                <a:solidFill>
                  <a:schemeClr val="dk1"/>
                </a:solidFill>
              </a:rPr>
              <a:t> is our </a:t>
            </a:r>
            <a:r>
              <a:rPr lang="en" sz="1400" b="1">
                <a:solidFill>
                  <a:schemeClr val="dk1"/>
                </a:solidFill>
              </a:rPr>
              <a:t>Top Customer</a:t>
            </a:r>
            <a:r>
              <a:rPr lang="en" sz="1400">
                <a:solidFill>
                  <a:schemeClr val="dk1"/>
                </a:solidFill>
              </a:rPr>
              <a:t>, who has generated </a:t>
            </a:r>
            <a:r>
              <a:rPr lang="en" sz="1400" b="1">
                <a:solidFill>
                  <a:schemeClr val="dk1"/>
                </a:solidFill>
              </a:rPr>
              <a:t>Sales</a:t>
            </a:r>
            <a:r>
              <a:rPr lang="en" sz="1400">
                <a:solidFill>
                  <a:schemeClr val="dk1"/>
                </a:solidFill>
              </a:rPr>
              <a:t> amount of </a:t>
            </a:r>
            <a:r>
              <a:rPr lang="en" sz="1400" b="1">
                <a:solidFill>
                  <a:schemeClr val="dk1"/>
                </a:solidFill>
              </a:rPr>
              <a:t>$25,043.50.</a:t>
            </a:r>
            <a:endParaRPr sz="1400" b="1">
              <a:solidFill>
                <a:schemeClr val="dk1"/>
              </a:solidFill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75"/>
            <a:ext cx="2997675" cy="23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13: TOP 10 PRODUCTS by QUANTITY SOLD</a:t>
            </a:r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Top 10 Products by Quantity Sold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Lists out Top 10 Product Names which was sold at highest quantity vs generated Sales.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Stapes</a:t>
            </a:r>
            <a:r>
              <a:rPr lang="en" sz="1400">
                <a:solidFill>
                  <a:schemeClr val="dk1"/>
                </a:solidFill>
              </a:rPr>
              <a:t> is the </a:t>
            </a:r>
            <a:r>
              <a:rPr lang="en" sz="1400" b="1">
                <a:solidFill>
                  <a:schemeClr val="dk1"/>
                </a:solidFill>
              </a:rPr>
              <a:t>Best Product</a:t>
            </a:r>
            <a:r>
              <a:rPr lang="en" sz="1400">
                <a:solidFill>
                  <a:schemeClr val="dk1"/>
                </a:solidFill>
              </a:rPr>
              <a:t>, which has sold out in </a:t>
            </a:r>
            <a:r>
              <a:rPr lang="en" sz="1400" b="1">
                <a:solidFill>
                  <a:schemeClr val="dk1"/>
                </a:solidFill>
              </a:rPr>
              <a:t>Quantity</a:t>
            </a:r>
            <a:r>
              <a:rPr lang="en" sz="1400">
                <a:solidFill>
                  <a:schemeClr val="dk1"/>
                </a:solidFill>
              </a:rPr>
              <a:t> of </a:t>
            </a:r>
            <a:r>
              <a:rPr lang="en" sz="1400" b="1">
                <a:solidFill>
                  <a:schemeClr val="dk1"/>
                </a:solidFill>
              </a:rPr>
              <a:t>867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75"/>
            <a:ext cx="3237625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title"/>
          </p:nvPr>
        </p:nvSpPr>
        <p:spPr>
          <a:xfrm>
            <a:off x="311700" y="100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DASHBOARD</a:t>
            </a:r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body" idx="4294967295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45BD3D-3792-B794-16EB-C9E98A457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647430"/>
              </p:ext>
            </p:extLst>
          </p:nvPr>
        </p:nvGraphicFramePr>
        <p:xfrm>
          <a:off x="185854" y="679064"/>
          <a:ext cx="8901194" cy="425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Worksheet" r:id="rId4" imgW="18219526" imgH="9517490" progId="Excel.Sheet.12">
                  <p:embed/>
                </p:oleObj>
              </mc:Choice>
              <mc:Fallback>
                <p:oleObj name="Worksheet" r:id="rId4" imgW="18219526" imgH="95174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854" y="679064"/>
                        <a:ext cx="8901194" cy="425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title"/>
          </p:nvPr>
        </p:nvSpPr>
        <p:spPr>
          <a:xfrm>
            <a:off x="311700" y="100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DASHBOARD</a:t>
            </a:r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body" idx="4294967295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74" name="Rectangle: Rounded Corners 113">
            <a:extLst>
              <a:ext uri="{FF2B5EF4-FFF2-40B4-BE49-F238E27FC236}">
                <a16:creationId xmlns:a16="http://schemas.microsoft.com/office/drawing/2014/main" id="{ADC2C942-4618-313C-176C-FB48BD51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75" y="144463"/>
            <a:ext cx="13255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FB130B1-F56F-CB40-8F66-31EFCEDAF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679064"/>
            <a:ext cx="8520600" cy="42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6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 idx="4294967295"/>
          </p:nvPr>
        </p:nvSpPr>
        <p:spPr>
          <a:xfrm>
            <a:off x="311700" y="163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Conclusion</a:t>
            </a:r>
            <a:endParaRPr u="sng"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4294967295"/>
          </p:nvPr>
        </p:nvSpPr>
        <p:spPr>
          <a:xfrm>
            <a:off x="370950" y="736025"/>
            <a:ext cx="8402100" cy="3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</a:t>
            </a:r>
            <a:r>
              <a:rPr lang="en" sz="1400" b="1">
                <a:solidFill>
                  <a:schemeClr val="dk1"/>
                </a:solidFill>
              </a:rPr>
              <a:t>Final Dashboard</a:t>
            </a:r>
            <a:r>
              <a:rPr lang="en" sz="1400">
                <a:solidFill>
                  <a:schemeClr val="dk1"/>
                </a:solidFill>
              </a:rPr>
              <a:t> helps us to discover the </a:t>
            </a:r>
            <a:r>
              <a:rPr lang="en" sz="1400" b="1">
                <a:solidFill>
                  <a:schemeClr val="dk1"/>
                </a:solidFill>
              </a:rPr>
              <a:t>Trends </a:t>
            </a:r>
            <a:r>
              <a:rPr lang="en" sz="1400">
                <a:solidFill>
                  <a:schemeClr val="dk1"/>
                </a:solidFill>
              </a:rPr>
              <a:t>and </a:t>
            </a:r>
            <a:r>
              <a:rPr lang="en" sz="1400" b="1">
                <a:solidFill>
                  <a:schemeClr val="dk1"/>
                </a:solidFill>
              </a:rPr>
              <a:t>Patterns</a:t>
            </a:r>
            <a:r>
              <a:rPr lang="en" sz="1400">
                <a:solidFill>
                  <a:schemeClr val="dk1"/>
                </a:solidFill>
              </a:rPr>
              <a:t> underlying in our </a:t>
            </a:r>
            <a:r>
              <a:rPr lang="en" sz="1400" b="1">
                <a:solidFill>
                  <a:schemeClr val="dk1"/>
                </a:solidFill>
              </a:rPr>
              <a:t>Data </a:t>
            </a:r>
            <a:r>
              <a:rPr lang="en" sz="1400">
                <a:solidFill>
                  <a:schemeClr val="dk1"/>
                </a:solidFill>
              </a:rPr>
              <a:t>to take the necessary decisions in the </a:t>
            </a:r>
            <a:r>
              <a:rPr lang="en" sz="1400" b="1">
                <a:solidFill>
                  <a:schemeClr val="dk1"/>
                </a:solidFill>
              </a:rPr>
              <a:t>business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chemeClr val="dk1"/>
                </a:solidFill>
              </a:rPr>
              <a:t>Key Findings:</a:t>
            </a:r>
            <a:endParaRPr sz="1400" b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Year 2014 </a:t>
            </a:r>
            <a:r>
              <a:rPr lang="en" sz="1400">
                <a:solidFill>
                  <a:schemeClr val="dk1"/>
                </a:solidFill>
              </a:rPr>
              <a:t>has the highest </a:t>
            </a:r>
            <a:r>
              <a:rPr lang="en" sz="1400" b="1">
                <a:solidFill>
                  <a:schemeClr val="dk1"/>
                </a:solidFill>
              </a:rPr>
              <a:t>Revenue </a:t>
            </a:r>
            <a:r>
              <a:rPr lang="en" sz="1400">
                <a:solidFill>
                  <a:schemeClr val="dk1"/>
                </a:solidFill>
              </a:rPr>
              <a:t>of </a:t>
            </a:r>
            <a:r>
              <a:rPr lang="en" sz="1400" b="1">
                <a:solidFill>
                  <a:schemeClr val="dk1"/>
                </a:solidFill>
              </a:rPr>
              <a:t>$7,13,615.71</a:t>
            </a:r>
            <a:r>
              <a:rPr lang="en" sz="1400">
                <a:solidFill>
                  <a:schemeClr val="dk1"/>
                </a:solidFill>
              </a:rPr>
              <a:t>, compared to other </a:t>
            </a:r>
            <a:r>
              <a:rPr lang="en" sz="1400" b="1">
                <a:solidFill>
                  <a:schemeClr val="dk1"/>
                </a:solidFill>
              </a:rPr>
              <a:t>three years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West Region </a:t>
            </a:r>
            <a:r>
              <a:rPr lang="en" sz="1400">
                <a:solidFill>
                  <a:schemeClr val="dk1"/>
                </a:solidFill>
              </a:rPr>
              <a:t>has generated the  highest </a:t>
            </a:r>
            <a:r>
              <a:rPr lang="en" sz="1400" b="1">
                <a:solidFill>
                  <a:schemeClr val="dk1"/>
                </a:solidFill>
              </a:rPr>
              <a:t>Revenue</a:t>
            </a:r>
            <a:r>
              <a:rPr lang="en" sz="1400">
                <a:solidFill>
                  <a:schemeClr val="dk1"/>
                </a:solidFill>
              </a:rPr>
              <a:t> of </a:t>
            </a:r>
            <a:r>
              <a:rPr lang="en" sz="1400" b="1">
                <a:solidFill>
                  <a:schemeClr val="dk1"/>
                </a:solidFill>
              </a:rPr>
              <a:t>$7,14,625.79</a:t>
            </a:r>
            <a:r>
              <a:rPr lang="en" sz="1400">
                <a:solidFill>
                  <a:schemeClr val="dk1"/>
                </a:solidFill>
              </a:rPr>
              <a:t>, compared to </a:t>
            </a:r>
            <a:r>
              <a:rPr lang="en" sz="1400" b="1">
                <a:solidFill>
                  <a:schemeClr val="dk1"/>
                </a:solidFill>
              </a:rPr>
              <a:t>other regions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Technology Category</a:t>
            </a:r>
            <a:r>
              <a:rPr lang="en" sz="1400">
                <a:solidFill>
                  <a:schemeClr val="dk1"/>
                </a:solidFill>
              </a:rPr>
              <a:t> of the </a:t>
            </a:r>
            <a:r>
              <a:rPr lang="en" sz="1400" b="1">
                <a:solidFill>
                  <a:schemeClr val="dk1"/>
                </a:solidFill>
              </a:rPr>
              <a:t>Product</a:t>
            </a:r>
            <a:r>
              <a:rPr lang="en" sz="1400">
                <a:solidFill>
                  <a:schemeClr val="dk1"/>
                </a:solidFill>
              </a:rPr>
              <a:t> has generated the highest </a:t>
            </a:r>
            <a:r>
              <a:rPr lang="en" sz="1400" b="1">
                <a:solidFill>
                  <a:schemeClr val="dk1"/>
                </a:solidFill>
              </a:rPr>
              <a:t>Revenue</a:t>
            </a:r>
            <a:r>
              <a:rPr lang="en" sz="1400">
                <a:solidFill>
                  <a:schemeClr val="dk1"/>
                </a:solidFill>
              </a:rPr>
              <a:t> of </a:t>
            </a:r>
            <a:r>
              <a:rPr lang="en" sz="1400" b="1">
                <a:solidFill>
                  <a:schemeClr val="dk1"/>
                </a:solidFill>
              </a:rPr>
              <a:t>$8,05,834.93</a:t>
            </a:r>
            <a:r>
              <a:rPr lang="en" sz="1400">
                <a:solidFill>
                  <a:schemeClr val="dk1"/>
                </a:solidFill>
              </a:rPr>
              <a:t>, compared to </a:t>
            </a:r>
            <a:r>
              <a:rPr lang="en" sz="1400" b="1">
                <a:solidFill>
                  <a:schemeClr val="dk1"/>
                </a:solidFill>
              </a:rPr>
              <a:t>other product categories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Therefore coming to the Product Sales and Customer Behaviour, we should concentrate more on the </a:t>
            </a:r>
            <a:r>
              <a:rPr lang="en" sz="1400" b="1">
                <a:solidFill>
                  <a:schemeClr val="dk1"/>
                </a:solidFill>
              </a:rPr>
              <a:t>West Region</a:t>
            </a:r>
            <a:r>
              <a:rPr lang="en" sz="1400">
                <a:solidFill>
                  <a:schemeClr val="dk1"/>
                </a:solidFill>
              </a:rPr>
              <a:t> and on </a:t>
            </a:r>
            <a:r>
              <a:rPr lang="en" sz="1400" b="1">
                <a:solidFill>
                  <a:schemeClr val="dk1"/>
                </a:solidFill>
              </a:rPr>
              <a:t>Technology </a:t>
            </a:r>
            <a:r>
              <a:rPr lang="en" sz="1400">
                <a:solidFill>
                  <a:schemeClr val="dk1"/>
                </a:solidFill>
              </a:rPr>
              <a:t>categorized products.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ctrTitle"/>
          </p:nvPr>
        </p:nvSpPr>
        <p:spPr>
          <a:xfrm>
            <a:off x="671250" y="1235375"/>
            <a:ext cx="7801500" cy="10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1"/>
          </p:nvPr>
        </p:nvSpPr>
        <p:spPr>
          <a:xfrm>
            <a:off x="886250" y="2987950"/>
            <a:ext cx="7801500" cy="20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Name: Srikrishnan S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Email: </a:t>
            </a:r>
            <a:r>
              <a:rPr lang="en" u="sng">
                <a:solidFill>
                  <a:schemeClr val="hlink"/>
                </a:solidFill>
                <a:hlinkClick r:id="rId3"/>
              </a:rPr>
              <a:t>srikrishnan214@gmail.com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Linked_In: 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30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Introduction to Dataset</a:t>
            </a:r>
            <a:endParaRPr u="sng"/>
          </a:p>
        </p:txBody>
      </p:sp>
      <p:sp>
        <p:nvSpPr>
          <p:cNvPr id="75" name="Google Shape;75;p15"/>
          <p:cNvSpPr txBox="1"/>
          <p:nvPr/>
        </p:nvSpPr>
        <p:spPr>
          <a:xfrm>
            <a:off x="482100" y="1059425"/>
            <a:ext cx="8350200" cy="1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‘Superstore Sales” dataset is a comprehensive and versatile collection of data.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Provides insights into sales, customer behavior, and product performance.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Valuable resources for in-depth analysis.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330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Abstract</a:t>
            </a:r>
            <a:endParaRPr u="sng"/>
          </a:p>
        </p:txBody>
      </p:sp>
      <p:sp>
        <p:nvSpPr>
          <p:cNvPr id="81" name="Google Shape;81;p16"/>
          <p:cNvSpPr txBox="1"/>
          <p:nvPr/>
        </p:nvSpPr>
        <p:spPr>
          <a:xfrm>
            <a:off x="482100" y="1059425"/>
            <a:ext cx="8350200" cy="1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Perform the </a:t>
            </a:r>
            <a:r>
              <a:rPr lang="en" sz="18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 Preprocessing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to clean the data.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Perform </a:t>
            </a:r>
            <a:r>
              <a:rPr lang="en" sz="18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Exploratory Data Analysis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and derive </a:t>
            </a:r>
            <a:r>
              <a:rPr lang="en" sz="18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Key Performance Metrics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that is needed for the </a:t>
            </a:r>
            <a:r>
              <a:rPr lang="en" sz="18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Business Decisions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To Build an </a:t>
            </a:r>
            <a:r>
              <a:rPr lang="en" sz="18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Interactive Dashboard 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to </a:t>
            </a:r>
            <a:r>
              <a:rPr lang="en" sz="18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Analyze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the </a:t>
            </a:r>
            <a:r>
              <a:rPr lang="en" sz="18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Trend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of the </a:t>
            </a:r>
            <a:r>
              <a:rPr lang="en" sz="18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with </a:t>
            </a:r>
            <a:r>
              <a:rPr lang="en" sz="18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Graphical Visuals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6150" y="859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Software Tools Used</a:t>
            </a:r>
            <a:endParaRPr sz="3000" u="sng"/>
          </a:p>
        </p:txBody>
      </p:sp>
      <p:sp>
        <p:nvSpPr>
          <p:cNvPr id="87" name="Google Shape;87;p17"/>
          <p:cNvSpPr txBox="1"/>
          <p:nvPr/>
        </p:nvSpPr>
        <p:spPr>
          <a:xfrm>
            <a:off x="252475" y="1193550"/>
            <a:ext cx="8659500" cy="3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Software tool used for this Analytics Project is Microsoft Excel.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Microsoft Excel</a:t>
            </a:r>
            <a:endParaRPr sz="2400"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Microsoft Excel is a spreadsheet editor developed by Microsoft for Windows, MacOs, Android and iOs devices.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It features calculation or computation capabilities, graphical tools, pivot tables and macro programming language called Visual Basic for Applications.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Excel forms part of the Microsoft 365 suite software.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0" y="244125"/>
            <a:ext cx="4045200" cy="10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Data Pre-Processing</a:t>
            </a:r>
            <a:endParaRPr sz="3000" u="sng"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51950" y="1245850"/>
            <a:ext cx="3837000" cy="27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Data Preprocessing</a:t>
            </a:r>
            <a:r>
              <a:rPr lang="en" sz="1400">
                <a:solidFill>
                  <a:schemeClr val="dk1"/>
                </a:solidFill>
              </a:rPr>
              <a:t> is a method of </a:t>
            </a:r>
            <a:r>
              <a:rPr lang="en" sz="1400" b="1">
                <a:solidFill>
                  <a:schemeClr val="dk1"/>
                </a:solidFill>
              </a:rPr>
              <a:t>cleaning data</a:t>
            </a:r>
            <a:r>
              <a:rPr lang="en" sz="1400">
                <a:solidFill>
                  <a:schemeClr val="dk1"/>
                </a:solidFill>
              </a:rPr>
              <a:t> before </a:t>
            </a:r>
            <a:r>
              <a:rPr lang="en" sz="1400" b="1">
                <a:solidFill>
                  <a:schemeClr val="dk1"/>
                </a:solidFill>
              </a:rPr>
              <a:t>Analyzing</a:t>
            </a:r>
            <a:r>
              <a:rPr lang="en" sz="1400">
                <a:solidFill>
                  <a:schemeClr val="dk1"/>
                </a:solidFill>
              </a:rPr>
              <a:t> to make sure that we are not displaying </a:t>
            </a:r>
            <a:r>
              <a:rPr lang="en" sz="1400" b="1">
                <a:solidFill>
                  <a:schemeClr val="dk1"/>
                </a:solidFill>
              </a:rPr>
              <a:t>irrelevant information</a:t>
            </a:r>
            <a:r>
              <a:rPr lang="en" sz="1400">
                <a:solidFill>
                  <a:schemeClr val="dk1"/>
                </a:solidFill>
              </a:rPr>
              <a:t> from the </a:t>
            </a:r>
            <a:r>
              <a:rPr lang="en" sz="1400" b="1">
                <a:solidFill>
                  <a:schemeClr val="dk1"/>
                </a:solidFill>
              </a:rPr>
              <a:t>data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Issue that we have with our </a:t>
            </a:r>
            <a:r>
              <a:rPr lang="en" sz="1400" b="1">
                <a:solidFill>
                  <a:schemeClr val="dk1"/>
                </a:solidFill>
              </a:rPr>
              <a:t>data </a:t>
            </a:r>
            <a:r>
              <a:rPr lang="en" sz="1400">
                <a:solidFill>
                  <a:schemeClr val="dk1"/>
                </a:solidFill>
              </a:rPr>
              <a:t>is </a:t>
            </a:r>
            <a:r>
              <a:rPr lang="en" sz="1400" b="1">
                <a:solidFill>
                  <a:schemeClr val="dk1"/>
                </a:solidFill>
              </a:rPr>
              <a:t>Negative Values</a:t>
            </a:r>
            <a:r>
              <a:rPr lang="en" sz="1400">
                <a:solidFill>
                  <a:schemeClr val="dk1"/>
                </a:solidFill>
              </a:rPr>
              <a:t> in the </a:t>
            </a:r>
            <a:r>
              <a:rPr lang="en" sz="1400" b="1">
                <a:solidFill>
                  <a:schemeClr val="dk1"/>
                </a:solidFill>
              </a:rPr>
              <a:t>Profit Column</a:t>
            </a:r>
            <a:r>
              <a:rPr lang="en" sz="1400">
                <a:solidFill>
                  <a:schemeClr val="dk1"/>
                </a:solidFill>
              </a:rPr>
              <a:t>, which consist of </a:t>
            </a:r>
            <a:r>
              <a:rPr lang="en" sz="1400" b="1">
                <a:solidFill>
                  <a:schemeClr val="dk1"/>
                </a:solidFill>
              </a:rPr>
              <a:t>1871 Negative Vallues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DAX Function</a:t>
            </a:r>
            <a:r>
              <a:rPr lang="en" sz="1400">
                <a:solidFill>
                  <a:schemeClr val="dk1"/>
                </a:solidFill>
              </a:rPr>
              <a:t> is used to identify the number of </a:t>
            </a:r>
            <a:r>
              <a:rPr lang="en" sz="1400" b="1">
                <a:solidFill>
                  <a:schemeClr val="dk1"/>
                </a:solidFill>
              </a:rPr>
              <a:t>Negative Values</a:t>
            </a:r>
            <a:r>
              <a:rPr lang="en" sz="1400">
                <a:solidFill>
                  <a:schemeClr val="dk1"/>
                </a:solidFill>
              </a:rPr>
              <a:t> in the Dataset, Image is attached on the </a:t>
            </a:r>
            <a:r>
              <a:rPr lang="en" sz="1400" b="1">
                <a:solidFill>
                  <a:schemeClr val="dk1"/>
                </a:solidFill>
              </a:rPr>
              <a:t>right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525" y="1245850"/>
            <a:ext cx="3985201" cy="2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 idx="4294967295"/>
          </p:nvPr>
        </p:nvSpPr>
        <p:spPr>
          <a:xfrm>
            <a:off x="311700" y="163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Exploratory Data Analysis</a:t>
            </a:r>
            <a:endParaRPr u="sng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4294967295"/>
          </p:nvPr>
        </p:nvSpPr>
        <p:spPr>
          <a:xfrm>
            <a:off x="311700" y="736025"/>
            <a:ext cx="84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 u="sng">
                <a:solidFill>
                  <a:schemeClr val="dk1"/>
                </a:solidFill>
              </a:rPr>
              <a:t>Definition</a:t>
            </a:r>
            <a:r>
              <a:rPr lang="en" b="1">
                <a:solidFill>
                  <a:schemeClr val="dk1"/>
                </a:solidFill>
              </a:rPr>
              <a:t> :</a:t>
            </a:r>
            <a:r>
              <a:rPr lang="en" sz="2100" b="1">
                <a:solidFill>
                  <a:schemeClr val="dk1"/>
                </a:solidFill>
              </a:rPr>
              <a:t> </a:t>
            </a:r>
            <a:r>
              <a:rPr lang="en" sz="1400" b="1">
                <a:solidFill>
                  <a:schemeClr val="dk1"/>
                </a:solidFill>
              </a:rPr>
              <a:t>Exploratory Data Analysis</a:t>
            </a:r>
            <a:r>
              <a:rPr lang="en" sz="1400">
                <a:solidFill>
                  <a:schemeClr val="dk1"/>
                </a:solidFill>
              </a:rPr>
              <a:t> is a method of </a:t>
            </a:r>
            <a:r>
              <a:rPr lang="en" sz="1400" b="1">
                <a:solidFill>
                  <a:schemeClr val="dk1"/>
                </a:solidFill>
              </a:rPr>
              <a:t>Initial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b="1">
                <a:solidFill>
                  <a:schemeClr val="dk1"/>
                </a:solidFill>
              </a:rPr>
              <a:t>Investigation</a:t>
            </a:r>
            <a:r>
              <a:rPr lang="en" sz="1400">
                <a:solidFill>
                  <a:schemeClr val="dk1"/>
                </a:solidFill>
              </a:rPr>
              <a:t> on the given </a:t>
            </a:r>
            <a:r>
              <a:rPr lang="en" sz="1400" b="1">
                <a:solidFill>
                  <a:schemeClr val="dk1"/>
                </a:solidFill>
              </a:rPr>
              <a:t>Dataset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4294967295"/>
          </p:nvPr>
        </p:nvSpPr>
        <p:spPr>
          <a:xfrm>
            <a:off x="430200" y="1308725"/>
            <a:ext cx="8402100" cy="3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dk1"/>
                </a:solidFill>
              </a:rPr>
              <a:t>Key Metrics Derived:</a:t>
            </a:r>
            <a:endParaRPr sz="1500" b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1:</a:t>
            </a:r>
            <a:r>
              <a:rPr lang="en" sz="1400">
                <a:solidFill>
                  <a:schemeClr val="dk1"/>
                </a:solidFill>
              </a:rPr>
              <a:t> Total Sales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2:</a:t>
            </a:r>
            <a:r>
              <a:rPr lang="en" sz="1400">
                <a:solidFill>
                  <a:schemeClr val="dk1"/>
                </a:solidFill>
              </a:rPr>
              <a:t> Total Profit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3:</a:t>
            </a:r>
            <a:r>
              <a:rPr lang="en" sz="1400">
                <a:solidFill>
                  <a:schemeClr val="dk1"/>
                </a:solidFill>
              </a:rPr>
              <a:t> Profit Margin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4:</a:t>
            </a:r>
            <a:r>
              <a:rPr lang="en" sz="1400">
                <a:solidFill>
                  <a:schemeClr val="dk1"/>
                </a:solidFill>
              </a:rPr>
              <a:t> Average Discount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5:</a:t>
            </a:r>
            <a:r>
              <a:rPr lang="en" sz="1400">
                <a:solidFill>
                  <a:schemeClr val="dk1"/>
                </a:solidFill>
              </a:rPr>
              <a:t> Total Customers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6:</a:t>
            </a:r>
            <a:r>
              <a:rPr lang="en" sz="1400">
                <a:solidFill>
                  <a:schemeClr val="dk1"/>
                </a:solidFill>
              </a:rPr>
              <a:t> Total Orders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7:</a:t>
            </a:r>
            <a:r>
              <a:rPr lang="en" sz="1400">
                <a:solidFill>
                  <a:schemeClr val="dk1"/>
                </a:solidFill>
              </a:rPr>
              <a:t> Average Order Value (AOV)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8:</a:t>
            </a:r>
            <a:r>
              <a:rPr lang="en" sz="1400">
                <a:solidFill>
                  <a:schemeClr val="dk1"/>
                </a:solidFill>
              </a:rPr>
              <a:t> Sales by State (Top 10)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9:</a:t>
            </a:r>
            <a:r>
              <a:rPr lang="en" sz="1400">
                <a:solidFill>
                  <a:schemeClr val="dk1"/>
                </a:solidFill>
              </a:rPr>
              <a:t> Sales by Sub-Category (Top 10)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10:</a:t>
            </a:r>
            <a:r>
              <a:rPr lang="en" sz="1400">
                <a:solidFill>
                  <a:schemeClr val="dk1"/>
                </a:solidFill>
              </a:rPr>
              <a:t> Sales by Shipmode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11:</a:t>
            </a:r>
            <a:r>
              <a:rPr lang="en" sz="1400">
                <a:solidFill>
                  <a:schemeClr val="dk1"/>
                </a:solidFill>
              </a:rPr>
              <a:t> Sales by Month / Quarter / Year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12:</a:t>
            </a:r>
            <a:r>
              <a:rPr lang="en" sz="1400">
                <a:solidFill>
                  <a:schemeClr val="dk1"/>
                </a:solidFill>
              </a:rPr>
              <a:t> Sales vs Profit by Customers (Top 10)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Metric 13:</a:t>
            </a:r>
            <a:r>
              <a:rPr lang="en" sz="1400">
                <a:solidFill>
                  <a:schemeClr val="dk1"/>
                </a:solidFill>
              </a:rPr>
              <a:t> Quantity Sold vs Profit by Product Name (Top 10)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 idx="4294967295"/>
          </p:nvPr>
        </p:nvSpPr>
        <p:spPr>
          <a:xfrm>
            <a:off x="311700" y="163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Interactive Filters</a:t>
            </a:r>
            <a:endParaRPr u="sng"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4294967295"/>
          </p:nvPr>
        </p:nvSpPr>
        <p:spPr>
          <a:xfrm>
            <a:off x="311700" y="736025"/>
            <a:ext cx="84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Interactive Filters</a:t>
            </a:r>
            <a:r>
              <a:rPr lang="en" sz="1400">
                <a:solidFill>
                  <a:schemeClr val="dk1"/>
                </a:solidFill>
              </a:rPr>
              <a:t> are created to make the </a:t>
            </a:r>
            <a:r>
              <a:rPr lang="en" sz="1400" b="1">
                <a:solidFill>
                  <a:schemeClr val="dk1"/>
                </a:solidFill>
              </a:rPr>
              <a:t>Dashboard</a:t>
            </a:r>
            <a:r>
              <a:rPr lang="en" sz="1400">
                <a:solidFill>
                  <a:schemeClr val="dk1"/>
                </a:solidFill>
              </a:rPr>
              <a:t> work </a:t>
            </a:r>
            <a:r>
              <a:rPr lang="en" sz="1400" b="1">
                <a:solidFill>
                  <a:schemeClr val="dk1"/>
                </a:solidFill>
              </a:rPr>
              <a:t>dynamically</a:t>
            </a:r>
            <a:r>
              <a:rPr lang="en" sz="1400">
                <a:solidFill>
                  <a:schemeClr val="dk1"/>
                </a:solidFill>
              </a:rPr>
              <a:t> for the </a:t>
            </a:r>
            <a:r>
              <a:rPr lang="en" sz="1400" b="1">
                <a:solidFill>
                  <a:schemeClr val="dk1"/>
                </a:solidFill>
              </a:rPr>
              <a:t>Analysis.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4294967295"/>
          </p:nvPr>
        </p:nvSpPr>
        <p:spPr>
          <a:xfrm>
            <a:off x="430200" y="1308725"/>
            <a:ext cx="8402100" cy="3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dk1"/>
                </a:solidFill>
              </a:rPr>
              <a:t>Filters:</a:t>
            </a:r>
            <a:endParaRPr sz="1500" b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Filter 1: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b="1">
                <a:solidFill>
                  <a:schemeClr val="dk1"/>
                </a:solidFill>
              </a:rPr>
              <a:t>Year</a:t>
            </a:r>
            <a:r>
              <a:rPr lang="en" sz="1400">
                <a:solidFill>
                  <a:schemeClr val="dk1"/>
                </a:solidFill>
              </a:rPr>
              <a:t>(2011, 2012, 2013, 2014), This filter is used the </a:t>
            </a:r>
            <a:r>
              <a:rPr lang="en" sz="1400" b="1">
                <a:solidFill>
                  <a:schemeClr val="dk1"/>
                </a:solidFill>
              </a:rPr>
              <a:t>analyze</a:t>
            </a:r>
            <a:r>
              <a:rPr lang="en" sz="1400">
                <a:solidFill>
                  <a:schemeClr val="dk1"/>
                </a:solidFill>
              </a:rPr>
              <a:t> the </a:t>
            </a:r>
            <a:r>
              <a:rPr lang="en" sz="1400" b="1">
                <a:solidFill>
                  <a:schemeClr val="dk1"/>
                </a:solidFill>
              </a:rPr>
              <a:t>metrics </a:t>
            </a:r>
            <a:r>
              <a:rPr lang="en" sz="1400">
                <a:solidFill>
                  <a:schemeClr val="dk1"/>
                </a:solidFill>
              </a:rPr>
              <a:t>on the basis of the </a:t>
            </a:r>
            <a:r>
              <a:rPr lang="en" sz="1400" b="1">
                <a:solidFill>
                  <a:schemeClr val="dk1"/>
                </a:solidFill>
              </a:rPr>
              <a:t>Year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Filter 2: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b="1">
                <a:solidFill>
                  <a:schemeClr val="dk1"/>
                </a:solidFill>
              </a:rPr>
              <a:t>Region</a:t>
            </a:r>
            <a:r>
              <a:rPr lang="en" sz="1400">
                <a:solidFill>
                  <a:schemeClr val="dk1"/>
                </a:solidFill>
              </a:rPr>
              <a:t>(West, South, East, Central), This filter is used to </a:t>
            </a:r>
            <a:r>
              <a:rPr lang="en" sz="1400" b="1">
                <a:solidFill>
                  <a:schemeClr val="dk1"/>
                </a:solidFill>
              </a:rPr>
              <a:t>analyze</a:t>
            </a:r>
            <a:r>
              <a:rPr lang="en" sz="1400">
                <a:solidFill>
                  <a:schemeClr val="dk1"/>
                </a:solidFill>
              </a:rPr>
              <a:t> the </a:t>
            </a:r>
            <a:r>
              <a:rPr lang="en" sz="1400" b="1">
                <a:solidFill>
                  <a:schemeClr val="dk1"/>
                </a:solidFill>
              </a:rPr>
              <a:t>metrics</a:t>
            </a:r>
            <a:r>
              <a:rPr lang="en" sz="1400">
                <a:solidFill>
                  <a:schemeClr val="dk1"/>
                </a:solidFill>
              </a:rPr>
              <a:t> on the basis of </a:t>
            </a:r>
            <a:r>
              <a:rPr lang="en" sz="1400" b="1">
                <a:solidFill>
                  <a:schemeClr val="dk1"/>
                </a:solidFill>
              </a:rPr>
              <a:t>region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Filter 3: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b="1">
                <a:solidFill>
                  <a:schemeClr val="dk1"/>
                </a:solidFill>
              </a:rPr>
              <a:t>Category</a:t>
            </a:r>
            <a:r>
              <a:rPr lang="en" sz="1400">
                <a:solidFill>
                  <a:schemeClr val="dk1"/>
                </a:solidFill>
              </a:rPr>
              <a:t>(Technology, Office Supply, Furniture), This filter is used to </a:t>
            </a:r>
            <a:r>
              <a:rPr lang="en" sz="1400" b="1">
                <a:solidFill>
                  <a:schemeClr val="dk1"/>
                </a:solidFill>
              </a:rPr>
              <a:t>analyse</a:t>
            </a:r>
            <a:r>
              <a:rPr lang="en" sz="1400">
                <a:solidFill>
                  <a:schemeClr val="dk1"/>
                </a:solidFill>
              </a:rPr>
              <a:t> the </a:t>
            </a:r>
            <a:r>
              <a:rPr lang="en" sz="1400" b="1">
                <a:solidFill>
                  <a:schemeClr val="dk1"/>
                </a:solidFill>
              </a:rPr>
              <a:t>metrics</a:t>
            </a:r>
            <a:r>
              <a:rPr lang="en" sz="1400">
                <a:solidFill>
                  <a:schemeClr val="dk1"/>
                </a:solidFill>
              </a:rPr>
              <a:t> based on </a:t>
            </a:r>
            <a:r>
              <a:rPr lang="en" sz="1400" b="1">
                <a:solidFill>
                  <a:schemeClr val="dk1"/>
                </a:solidFill>
              </a:rPr>
              <a:t>Product Categories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b="1" u="sng">
              <a:solidFill>
                <a:schemeClr val="dk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25" y="2153375"/>
            <a:ext cx="3152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225" y="3321813"/>
            <a:ext cx="41148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225" y="4507578"/>
            <a:ext cx="406717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1: TOTAL SALES / TOTAL REVENUE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725500" cy="17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Total Sales / Revenue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Sum of all sales transactions. This Metric provides an overall view of the revenue generated.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</a:t>
            </a:r>
            <a:r>
              <a:rPr lang="en" sz="1400" b="1">
                <a:solidFill>
                  <a:schemeClr val="dk1"/>
                </a:solidFill>
              </a:rPr>
              <a:t>Total Sales</a:t>
            </a:r>
            <a:r>
              <a:rPr lang="en" sz="1400">
                <a:solidFill>
                  <a:schemeClr val="dk1"/>
                </a:solidFill>
              </a:rPr>
              <a:t> (or) </a:t>
            </a:r>
            <a:r>
              <a:rPr lang="en" sz="1400" b="1">
                <a:solidFill>
                  <a:schemeClr val="dk1"/>
                </a:solidFill>
              </a:rPr>
              <a:t>Total Revenue</a:t>
            </a:r>
            <a:r>
              <a:rPr lang="en" sz="1400">
                <a:solidFill>
                  <a:schemeClr val="dk1"/>
                </a:solidFill>
              </a:rPr>
              <a:t> is </a:t>
            </a:r>
            <a:r>
              <a:rPr lang="en" sz="1400" b="1">
                <a:solidFill>
                  <a:schemeClr val="dk1"/>
                </a:solidFill>
              </a:rPr>
              <a:t>$22,10,401.98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41375"/>
            <a:ext cx="2793500" cy="13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1134</Words>
  <Application>Microsoft Office PowerPoint</Application>
  <PresentationFormat>On-screen Show (16:9)</PresentationFormat>
  <Paragraphs>127</Paragraphs>
  <Slides>25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Average</vt:lpstr>
      <vt:lpstr>Arial</vt:lpstr>
      <vt:lpstr>Oswald</vt:lpstr>
      <vt:lpstr>Slate</vt:lpstr>
      <vt:lpstr>Microsoft Excel Worksheet</vt:lpstr>
      <vt:lpstr>Sales Analytics</vt:lpstr>
      <vt:lpstr>Table of Contents:</vt:lpstr>
      <vt:lpstr>Introduction to Dataset</vt:lpstr>
      <vt:lpstr>Project Abstract</vt:lpstr>
      <vt:lpstr>Software Tools Used</vt:lpstr>
      <vt:lpstr>Data Pre-Processing</vt:lpstr>
      <vt:lpstr>Exploratory Data Analysis</vt:lpstr>
      <vt:lpstr>Interactive Filters</vt:lpstr>
      <vt:lpstr>Metric 1: TOTAL SALES / TOTAL REVENUE</vt:lpstr>
      <vt:lpstr>Metric 2: TOTAL PROFIT</vt:lpstr>
      <vt:lpstr>Metric 3: PROFIT MARGIN</vt:lpstr>
      <vt:lpstr>Metric 4: AVERAGE DISCOUNT</vt:lpstr>
      <vt:lpstr>Metric 5: TOTAL CUSTOMERS</vt:lpstr>
      <vt:lpstr>Metric 6: TOTAL ORDERS</vt:lpstr>
      <vt:lpstr>Metric 7: AVERAGE ORDER VALUE</vt:lpstr>
      <vt:lpstr>Metric 8: SALES BY STATE (TOP 10)</vt:lpstr>
      <vt:lpstr>Metric 9: SALES BY SUB-CATEGORY</vt:lpstr>
      <vt:lpstr>Metric 10: SALES vs PROFIT by SHIPMODE</vt:lpstr>
      <vt:lpstr>Metric 11: SALES vs PROFIT by (QUARTER/MONTH/YEAR)</vt:lpstr>
      <vt:lpstr>Metric 12: TOP 10 CUSTOMERS by SALES</vt:lpstr>
      <vt:lpstr>Metric 13: TOP 10 PRODUCTS by QUANTITY SOLD</vt:lpstr>
      <vt:lpstr>FINAL DASHBOARD</vt:lpstr>
      <vt:lpstr>FINAL DASHBOARD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Analytics</dc:title>
  <cp:lastModifiedBy>Srikrishnan Shankar</cp:lastModifiedBy>
  <cp:revision>2</cp:revision>
  <dcterms:modified xsi:type="dcterms:W3CDTF">2023-10-10T08:05:14Z</dcterms:modified>
</cp:coreProperties>
</file>